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706" autoAdjust="0"/>
    <p:restoredTop sz="94660"/>
  </p:normalViewPr>
  <p:slideViewPr>
    <p:cSldViewPr snapToGrid="0">
      <p:cViewPr varScale="1">
        <p:scale>
          <a:sx n="74" d="100"/>
          <a:sy n="74" d="100"/>
        </p:scale>
        <p:origin x="588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2/28/2019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2/28/2019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2/28/2019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2/28/2019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2/28/2019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2/28/2019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2/28/2019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67618" y="661182"/>
            <a:ext cx="8961120" cy="4486550"/>
          </a:xfrm>
        </p:spPr>
        <p:txBody>
          <a:bodyPr>
            <a:normAutofit/>
          </a:bodyPr>
          <a:lstStyle/>
          <a:p>
            <a:pPr algn="l"/>
            <a:r>
              <a:rPr lang="en-US" sz="3200" dirty="0" smtClean="0">
                <a:solidFill>
                  <a:srgbClr val="00B050"/>
                </a:solidFill>
              </a:rPr>
              <a:t>BRINGING BACK OLD AMERICANS INTO THEIR HOMELAND</a:t>
            </a:r>
            <a:br>
              <a:rPr lang="en-US" sz="3200" dirty="0" smtClean="0">
                <a:solidFill>
                  <a:srgbClr val="00B050"/>
                </a:solidFill>
              </a:rPr>
            </a:br>
            <a:r>
              <a:rPr lang="en-US" sz="3200" dirty="0">
                <a:solidFill>
                  <a:srgbClr val="00B050"/>
                </a:solidFill>
              </a:rPr>
              <a:t/>
            </a:r>
            <a:br>
              <a:rPr lang="en-US" sz="3200" dirty="0">
                <a:solidFill>
                  <a:srgbClr val="00B050"/>
                </a:solidFill>
              </a:rPr>
            </a:br>
            <a:r>
              <a:rPr lang="en-US" sz="3200" dirty="0" smtClean="0">
                <a:solidFill>
                  <a:srgbClr val="00B050"/>
                </a:solidFill>
              </a:rPr>
              <a:t>INSTITUTION AFFILIATION</a:t>
            </a:r>
            <a:br>
              <a:rPr lang="en-US" sz="3200" dirty="0" smtClean="0">
                <a:solidFill>
                  <a:srgbClr val="00B050"/>
                </a:solidFill>
              </a:rPr>
            </a:br>
            <a:r>
              <a:rPr lang="en-US" sz="3200" dirty="0">
                <a:solidFill>
                  <a:srgbClr val="00B050"/>
                </a:solidFill>
              </a:rPr>
              <a:t/>
            </a:r>
            <a:br>
              <a:rPr lang="en-US" sz="3200" dirty="0">
                <a:solidFill>
                  <a:srgbClr val="00B050"/>
                </a:solidFill>
              </a:rPr>
            </a:br>
            <a:r>
              <a:rPr lang="en-US" sz="3200" dirty="0" smtClean="0">
                <a:solidFill>
                  <a:srgbClr val="00B050"/>
                </a:solidFill>
              </a:rPr>
              <a:t>STUDENT’S NAME</a:t>
            </a:r>
            <a:br>
              <a:rPr lang="en-US" sz="3200" dirty="0" smtClean="0">
                <a:solidFill>
                  <a:srgbClr val="00B050"/>
                </a:solidFill>
              </a:rPr>
            </a:br>
            <a:r>
              <a:rPr lang="en-US" sz="3200" dirty="0">
                <a:solidFill>
                  <a:srgbClr val="00B050"/>
                </a:solidFill>
              </a:rPr>
              <a:t/>
            </a:r>
            <a:br>
              <a:rPr lang="en-US" sz="3200" dirty="0">
                <a:solidFill>
                  <a:srgbClr val="00B050"/>
                </a:solidFill>
              </a:rPr>
            </a:br>
            <a:r>
              <a:rPr lang="en-US" sz="3200" dirty="0" smtClean="0">
                <a:solidFill>
                  <a:srgbClr val="00B050"/>
                </a:solidFill>
              </a:rPr>
              <a:t>DATE</a:t>
            </a:r>
            <a:br>
              <a:rPr lang="en-US" sz="3200" dirty="0" smtClean="0">
                <a:solidFill>
                  <a:srgbClr val="00B050"/>
                </a:solidFill>
              </a:rPr>
            </a:br>
            <a:endParaRPr lang="en-US" sz="32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99213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" name="Rectangle 2"/>
          <p:cNvSpPr/>
          <p:nvPr/>
        </p:nvSpPr>
        <p:spPr>
          <a:xfrm>
            <a:off x="1266092" y="1364566"/>
            <a:ext cx="7877908" cy="47761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4800" b="1" i="1" dirty="0">
                <a:blipFill>
                  <a:blip r:embed="rId2"/>
                  <a:tile tx="0" ty="0" sx="100000" sy="100000" flip="none" algn="tl"/>
                </a:blip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Bringing back old Americans back </a:t>
            </a:r>
            <a:r>
              <a:rPr lang="en-US" sz="4800" b="1" i="1" dirty="0" smtClean="0">
                <a:blipFill>
                  <a:blip r:embed="rId2"/>
                  <a:tile tx="0" ty="0" sx="100000" sy="100000" flip="none" algn="tl"/>
                </a:blip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 their land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US" sz="3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i="1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During the colonial period, most of the Americans dispersed to many parts of the world. This article, therefore, presents the need for bringing back a group of Americans to support the activities to their homeland. </a:t>
            </a:r>
            <a:endParaRPr lang="en-US" sz="2800" i="1" dirty="0">
              <a:solidFill>
                <a:srgbClr val="7030A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30326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28954" y="0"/>
            <a:ext cx="10365544" cy="75958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  <a:spcAft>
                <a:spcPts val="800"/>
              </a:spcAft>
            </a:pPr>
            <a:r>
              <a:rPr lang="en-US" sz="5400" b="1" i="1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Importance of modern </a:t>
            </a:r>
            <a:r>
              <a:rPr lang="en-US" sz="5400" b="1" i="1" dirty="0" smtClean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elders</a:t>
            </a:r>
          </a:p>
          <a:p>
            <a:pPr lvl="0" algn="ctr">
              <a:lnSpc>
                <a:spcPct val="107000"/>
              </a:lnSpc>
              <a:spcAft>
                <a:spcPts val="800"/>
              </a:spcAft>
            </a:pPr>
            <a:endParaRPr lang="en-US" sz="3200" b="1" dirty="0" smtClean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71500" lvl="0" indent="-571500">
              <a:buFont typeface="Arial" pitchFamily="34" charset="0"/>
              <a:buChar char="•"/>
            </a:pPr>
            <a:r>
              <a:rPr lang="en-US" sz="4000" dirty="0">
                <a:solidFill>
                  <a:srgbClr val="7030A0"/>
                </a:solidFill>
              </a:rPr>
              <a:t>Elderly mobilizes young to thrive in their adulthood life by encouraging them to engage in various activities such as farming</a:t>
            </a:r>
            <a:r>
              <a:rPr lang="en-US" sz="4000" dirty="0" smtClean="0">
                <a:solidFill>
                  <a:srgbClr val="7030A0"/>
                </a:solidFill>
              </a:rPr>
              <a:t>.</a:t>
            </a:r>
          </a:p>
          <a:p>
            <a:pPr marL="457200" lvl="0" indent="-457200">
              <a:buFont typeface="Arial" pitchFamily="34" charset="0"/>
              <a:buChar char="•"/>
            </a:pPr>
            <a:endParaRPr lang="en-US" sz="2800" dirty="0">
              <a:solidFill>
                <a:srgbClr val="7030A0"/>
              </a:solidFill>
            </a:endParaRPr>
          </a:p>
          <a:p>
            <a:pPr marL="571500" lvl="0" indent="-571500">
              <a:buFont typeface="Arial" pitchFamily="34" charset="0"/>
              <a:buChar char="•"/>
            </a:pPr>
            <a:r>
              <a:rPr lang="en-US" sz="4000" dirty="0" smtClean="0">
                <a:solidFill>
                  <a:srgbClr val="E76618">
                    <a:lumMod val="50000"/>
                  </a:srgbClr>
                </a:solidFill>
              </a:rPr>
              <a:t>Pass </a:t>
            </a:r>
            <a:r>
              <a:rPr lang="en-US" sz="4000" dirty="0">
                <a:solidFill>
                  <a:srgbClr val="E76618">
                    <a:lumMod val="50000"/>
                  </a:srgbClr>
                </a:solidFill>
              </a:rPr>
              <a:t>cultural transmission from old generation to new generation, impart them with creativity, innovation and leadership skills.</a:t>
            </a:r>
          </a:p>
          <a:p>
            <a:pPr lvl="0">
              <a:lnSpc>
                <a:spcPct val="107000"/>
              </a:lnSpc>
              <a:spcAft>
                <a:spcPts val="800"/>
              </a:spcAft>
            </a:pPr>
            <a:endParaRPr lang="en-US" sz="32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57194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40677" y="128955"/>
            <a:ext cx="10494498" cy="6390211"/>
          </a:xfrm>
          <a:prstGeom prst="rect">
            <a:avLst/>
          </a:prstGeom>
          <a:solidFill>
            <a:schemeClr val="accent3"/>
          </a:soli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endParaRPr lang="en-US" sz="28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85800" lvl="0" indent="-685800">
              <a:buFont typeface="Arial" pitchFamily="34" charset="0"/>
              <a:buChar char="•"/>
            </a:pPr>
            <a:r>
              <a:rPr lang="en-US" sz="4800" b="1" dirty="0">
                <a:solidFill>
                  <a:srgbClr val="FFFFFF"/>
                </a:solidFill>
                <a:latin typeface="Montserrat"/>
                <a:ea typeface="+mj-ea"/>
                <a:cs typeface="+mj-cs"/>
              </a:rPr>
              <a:t>Help institutions grow and multiply new methods to use their talent in solving social problems</a:t>
            </a:r>
            <a:r>
              <a:rPr lang="en-US" sz="4800" b="1" dirty="0" smtClean="0">
                <a:solidFill>
                  <a:srgbClr val="FFFFFF"/>
                </a:solidFill>
                <a:latin typeface="Montserrat"/>
                <a:ea typeface="+mj-ea"/>
                <a:cs typeface="+mj-cs"/>
              </a:rPr>
              <a:t>.</a:t>
            </a:r>
            <a:r>
              <a:rPr lang="en-US" sz="4800" dirty="0">
                <a:solidFill>
                  <a:srgbClr val="7030A0"/>
                </a:solidFill>
              </a:rPr>
              <a:t> </a:t>
            </a:r>
            <a:endParaRPr lang="en-US" sz="4800" dirty="0" smtClean="0">
              <a:solidFill>
                <a:srgbClr val="7030A0"/>
              </a:solidFill>
            </a:endParaRPr>
          </a:p>
          <a:p>
            <a:pPr marL="685800" lvl="0" indent="-685800">
              <a:buFont typeface="Arial" pitchFamily="34" charset="0"/>
              <a:buChar char="•"/>
            </a:pPr>
            <a:endParaRPr lang="en-US" sz="4800" dirty="0" smtClean="0">
              <a:solidFill>
                <a:srgbClr val="7030A0"/>
              </a:solidFill>
            </a:endParaRPr>
          </a:p>
          <a:p>
            <a:pPr marL="685800" lvl="0" indent="-685800">
              <a:buFont typeface="Arial" pitchFamily="34" charset="0"/>
              <a:buChar char="•"/>
            </a:pPr>
            <a:r>
              <a:rPr lang="en-US" sz="4800" dirty="0" smtClean="0">
                <a:solidFill>
                  <a:srgbClr val="7030A0"/>
                </a:solidFill>
              </a:rPr>
              <a:t>Adults </a:t>
            </a:r>
            <a:r>
              <a:rPr lang="en-US" sz="4800" dirty="0">
                <a:solidFill>
                  <a:srgbClr val="7030A0"/>
                </a:solidFill>
              </a:rPr>
              <a:t>potential help one to focusing in his future ambitions.</a:t>
            </a:r>
          </a:p>
          <a:p>
            <a:pPr marL="457200" lvl="0" indent="-4572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n-US" sz="2800" b="1" dirty="0" smtClean="0">
              <a:solidFill>
                <a:srgbClr val="FFFFFF"/>
              </a:solidFill>
              <a:latin typeface="Montserra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7473684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encore.org/wp-content/uploads/2018/01/gen2ge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6144" y="1409659"/>
            <a:ext cx="4762500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0" y="0"/>
            <a:ext cx="809750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 smtClean="0">
                <a:solidFill>
                  <a:srgbClr val="7030A0"/>
                </a:solidFill>
              </a:rPr>
              <a:t> Opportunity 1. mobilizes </a:t>
            </a:r>
            <a:r>
              <a:rPr lang="en-US" sz="4000" dirty="0">
                <a:solidFill>
                  <a:srgbClr val="7030A0"/>
                </a:solidFill>
              </a:rPr>
              <a:t>young </a:t>
            </a:r>
            <a:r>
              <a:rPr lang="en-US" sz="4000" dirty="0" smtClean="0">
                <a:solidFill>
                  <a:srgbClr val="7030A0"/>
                </a:solidFill>
              </a:rPr>
              <a:t>people.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8522677" y="1172308"/>
            <a:ext cx="358726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>
                <a:solidFill>
                  <a:srgbClr val="7030A0"/>
                </a:solidFill>
              </a:rPr>
              <a:t>Gen2Gen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02370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encore.org/wp-content/uploads/2018/01/square3z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334" y="1835063"/>
            <a:ext cx="4762500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25260"/>
            <a:ext cx="8596668" cy="1518172"/>
          </a:xfrm>
        </p:spPr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en-US" sz="2800" b="1" dirty="0" smtClean="0">
                <a:solidFill>
                  <a:srgbClr val="FFFFFF"/>
                </a:solidFill>
                <a:latin typeface="Montserrat"/>
              </a:rPr>
              <a:t>Opportunity 2. Help in institution settings.</a:t>
            </a:r>
            <a:br>
              <a:rPr lang="en-US" sz="2800" b="1" dirty="0" smtClean="0">
                <a:solidFill>
                  <a:srgbClr val="FFFFFF"/>
                </a:solidFill>
                <a:latin typeface="Montserrat"/>
              </a:rPr>
            </a:br>
            <a:endParaRPr lang="en-US" sz="2800" dirty="0">
              <a:solidFill>
                <a:srgbClr val="7030A0"/>
              </a:solidFill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968154" y="3167390"/>
            <a:ext cx="322384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FFFFFF"/>
                </a:solidFill>
                <a:latin typeface="Montserrat"/>
                <a:ea typeface="+mj-ea"/>
                <a:cs typeface="+mj-cs"/>
              </a:rPr>
              <a:t>Encore </a:t>
            </a:r>
            <a:r>
              <a:rPr lang="en-US" sz="2800" b="1" dirty="0" smtClean="0">
                <a:solidFill>
                  <a:srgbClr val="FFFFFF"/>
                </a:solidFill>
                <a:latin typeface="Montserrat"/>
                <a:ea typeface="+mj-ea"/>
                <a:cs typeface="+mj-cs"/>
              </a:rPr>
              <a:t>fellowship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73162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encore.org/wp-content/uploads/2018/01/square2z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2155" y="356992"/>
            <a:ext cx="4762500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0" y="2029216"/>
            <a:ext cx="667637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smtClean="0">
                <a:solidFill>
                  <a:schemeClr val="accent4">
                    <a:lumMod val="50000"/>
                  </a:schemeClr>
                </a:solidFill>
              </a:rPr>
              <a:t>Opportunity 3. Cultural transmission. </a:t>
            </a:r>
            <a:endParaRPr lang="en-US" sz="3600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28900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Looking Through an âOpportunity Lensâ to See Older Adultsâ Potenti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7723" y="0"/>
            <a:ext cx="4536831" cy="3059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281354" y="3105835"/>
            <a:ext cx="886264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smtClean="0">
                <a:solidFill>
                  <a:srgbClr val="7030A0"/>
                </a:solidFill>
              </a:rPr>
              <a:t>Opportunity 4. Building potential </a:t>
            </a:r>
          </a:p>
        </p:txBody>
      </p:sp>
    </p:spTree>
    <p:extLst>
      <p:ext uri="{BB962C8B-B14F-4D97-AF65-F5344CB8AC3E}">
        <p14:creationId xmlns:p14="http://schemas.microsoft.com/office/powerpoint/2010/main" val="7602982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29508" y="808893"/>
            <a:ext cx="688744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3600" dirty="0" smtClean="0"/>
              <a:t>Reference</a:t>
            </a:r>
          </a:p>
          <a:p>
            <a:pPr lvl="0"/>
            <a:r>
              <a:rPr lang="en-US" sz="3600" dirty="0"/>
              <a:t>E</a:t>
            </a:r>
            <a:r>
              <a:rPr lang="en-US" sz="3600" dirty="0" smtClean="0"/>
              <a:t>ncore.org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840127648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200</TotalTime>
  <Words>160</Words>
  <Application>Microsoft Office PowerPoint</Application>
  <PresentationFormat>Widescreen</PresentationFormat>
  <Paragraphs>21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Calibri</vt:lpstr>
      <vt:lpstr>Montserrat</vt:lpstr>
      <vt:lpstr>Times New Roman</vt:lpstr>
      <vt:lpstr>Trebuchet MS</vt:lpstr>
      <vt:lpstr>Wingdings 3</vt:lpstr>
      <vt:lpstr>Facet</vt:lpstr>
      <vt:lpstr>BRINGING BACK OLD AMERICANS INTO THEIR HOMELAND  INSTITUTION AFFILIATION  STUDENT’S NAME  DATE </vt:lpstr>
      <vt:lpstr>PowerPoint Presentation</vt:lpstr>
      <vt:lpstr>PowerPoint Presentation</vt:lpstr>
      <vt:lpstr>PowerPoint Presentation</vt:lpstr>
      <vt:lpstr>PowerPoint Presentation</vt:lpstr>
      <vt:lpstr>Opportunity 2. Help in institution settings. 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Tunic</dc:creator>
  <cp:lastModifiedBy>HENRY</cp:lastModifiedBy>
  <cp:revision>17</cp:revision>
  <dcterms:created xsi:type="dcterms:W3CDTF">2019-02-27T00:56:02Z</dcterms:created>
  <dcterms:modified xsi:type="dcterms:W3CDTF">2019-02-27T21:25:27Z</dcterms:modified>
</cp:coreProperties>
</file>